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0" r:id="rId2"/>
    <p:sldId id="285" r:id="rId3"/>
    <p:sldId id="286" r:id="rId4"/>
    <p:sldId id="287" r:id="rId5"/>
    <p:sldId id="288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8" r:id="rId23"/>
    <p:sldId id="309" r:id="rId24"/>
    <p:sldId id="310" r:id="rId25"/>
    <p:sldId id="315" r:id="rId26"/>
    <p:sldId id="314" r:id="rId27"/>
    <p:sldId id="311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4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F723B-737E-4BEF-AEE3-467158BF852E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8D81E5-A96F-4021-B276-47211DCEC13C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0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173D3E5-442D-C44B-A90C-9CE0FA1D392C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2725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2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Perspective Projection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04875" y="4361936"/>
            <a:ext cx="569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This transformation is not invertible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does preserve lines (except when?)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not an affine transformation </a:t>
            </a:r>
            <a:br>
              <a:rPr lang="en-US" dirty="0"/>
            </a:br>
            <a:r>
              <a:rPr lang="en-US" dirty="0"/>
              <a:t>(it does not preserve ratios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5707487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r>
              <a:rPr lang="en-US" dirty="0"/>
              <a:t>A point in 3D corresponds to what in the 4D homogenous space?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08126" y="274998"/>
            <a:ext cx="8913813" cy="914400"/>
          </a:xfrm>
        </p:spPr>
        <p:txBody>
          <a:bodyPr/>
          <a:lstStyle/>
          <a:p>
            <a:r>
              <a:rPr lang="en-US" dirty="0"/>
              <a:t>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cxnSp>
        <p:nvCxnSpPr>
          <p:cNvPr id="45" name="Straight Connector 37"/>
          <p:cNvCxnSpPr>
            <a:cxnSpLocks noChangeShapeType="1"/>
          </p:cNvCxnSpPr>
          <p:nvPr/>
        </p:nvCxnSpPr>
        <p:spPr bwMode="auto">
          <a:xfrm rot="5400000">
            <a:off x="3855788" y="2785202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05551" y="2934948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591465" y="3732580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3104363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4553564" y="3060700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5428" y="4541468"/>
            <a:ext cx="3451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y</a:t>
            </a:r>
            <a:r>
              <a:rPr lang="en-US" baseline="-25000" dirty="0" err="1"/>
              <a:t>clip</a:t>
            </a:r>
            <a:r>
              <a:rPr lang="en-US" dirty="0"/>
              <a:t> = d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y'</a:t>
            </a:r>
            <a:r>
              <a:rPr lang="en-US" baseline="-25000" dirty="0" err="1"/>
              <a:t>clip</a:t>
            </a:r>
            <a:r>
              <a:rPr lang="en-US" dirty="0"/>
              <a:t> = d’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 = (d’/d) </a:t>
            </a:r>
            <a:r>
              <a:rPr lang="en-US" dirty="0" err="1"/>
              <a:t>y</a:t>
            </a:r>
            <a:r>
              <a:rPr lang="en-US" baseline="-25000" dirty="0" err="1"/>
              <a:t>clip</a:t>
            </a:r>
            <a:endParaRPr lang="en-US" baseline="-25000" dirty="0"/>
          </a:p>
          <a:p>
            <a:pPr>
              <a:spcAft>
                <a:spcPts val="1200"/>
              </a:spcAft>
            </a:pPr>
            <a:r>
              <a:rPr lang="en-US" dirty="0"/>
              <a:t>Changing parameter d just changes scale of projection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06" y="5002743"/>
            <a:ext cx="1116374" cy="115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26" y="5306323"/>
            <a:ext cx="558187" cy="57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763559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391004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655" y="456742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01063" y="456742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6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64" b="86354" l="19568" r="74899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4911725" y="2151142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24001" y="347494"/>
            <a:ext cx="9602911" cy="914400"/>
          </a:xfrm>
        </p:spPr>
        <p:txBody>
          <a:bodyPr>
            <a:normAutofit/>
          </a:bodyPr>
          <a:lstStyle/>
          <a:p>
            <a:r>
              <a:rPr lang="en-US" dirty="0"/>
              <a:t>Perspective Distortion and 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71" b="86354" l="19568" r="73954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15617" y="2929625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629030" y="3793904"/>
            <a:ext cx="37702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2934806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3895046" y="2604298"/>
            <a:ext cx="5693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cxnSp>
        <p:nvCxnSpPr>
          <p:cNvPr id="83" name="Straight Connector 37"/>
          <p:cNvCxnSpPr>
            <a:cxnSpLocks noChangeShapeType="1"/>
          </p:cNvCxnSpPr>
          <p:nvPr/>
        </p:nvCxnSpPr>
        <p:spPr bwMode="auto">
          <a:xfrm rot="5400000">
            <a:off x="3841563" y="278862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4" name="TextBox 38"/>
          <p:cNvSpPr txBox="1">
            <a:spLocks noChangeArrowheads="1"/>
          </p:cNvSpPr>
          <p:nvPr/>
        </p:nvSpPr>
        <p:spPr bwMode="auto">
          <a:xfrm>
            <a:off x="4182875" y="1607520"/>
            <a:ext cx="774700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cxnSp>
        <p:nvCxnSpPr>
          <p:cNvPr id="85" name="Straight Connector 32"/>
          <p:cNvCxnSpPr>
            <a:cxnSpLocks noChangeShapeType="1"/>
          </p:cNvCxnSpPr>
          <p:nvPr/>
        </p:nvCxnSpPr>
        <p:spPr bwMode="auto">
          <a:xfrm flipV="1">
            <a:off x="2984305" y="2242344"/>
            <a:ext cx="3794750" cy="126743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8" name="TextBox 87"/>
          <p:cNvSpPr txBox="1"/>
          <p:nvPr/>
        </p:nvSpPr>
        <p:spPr>
          <a:xfrm>
            <a:off x="1184705" y="4957044"/>
            <a:ext cx="8873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To change degree of perspective distortion, need to change distance from eye to scene,</a:t>
            </a:r>
          </a:p>
          <a:p>
            <a:pPr>
              <a:spcAft>
                <a:spcPts val="1200"/>
              </a:spcAft>
            </a:pPr>
            <a:r>
              <a:rPr lang="en-US" dirty="0"/>
              <a:t>…by moving scene closer or farther to eye,</a:t>
            </a:r>
          </a:p>
          <a:p>
            <a:pPr>
              <a:spcAft>
                <a:spcPts val="1200"/>
              </a:spcAft>
            </a:pPr>
            <a:r>
              <a:rPr lang="en-US" dirty="0"/>
              <a:t>… along z axis in viewing coordinates</a:t>
            </a:r>
          </a:p>
        </p:txBody>
      </p:sp>
    </p:spTree>
    <p:extLst>
      <p:ext uri="{BB962C8B-B14F-4D97-AF65-F5344CB8AC3E}">
        <p14:creationId xmlns:p14="http://schemas.microsoft.com/office/powerpoint/2010/main" val="176686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in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61" y="1690690"/>
            <a:ext cx="10437813" cy="2259723"/>
          </a:xfrm>
        </p:spPr>
        <p:txBody>
          <a:bodyPr>
            <a:normAutofit fontScale="92500"/>
          </a:bodyPr>
          <a:lstStyle/>
          <a:p>
            <a:r>
              <a:rPr lang="en-US" dirty="0"/>
              <a:t>Just like with parallel viewing we will</a:t>
            </a:r>
          </a:p>
          <a:p>
            <a:pPr lvl="1"/>
            <a:r>
              <a:rPr lang="en-US" dirty="0"/>
              <a:t>Define a viewing volume</a:t>
            </a:r>
          </a:p>
          <a:p>
            <a:pPr lvl="1"/>
            <a:r>
              <a:rPr lang="en-US" dirty="0"/>
              <a:t>Construct a </a:t>
            </a:r>
            <a:r>
              <a:rPr lang="en-US" b="1" i="1" dirty="0"/>
              <a:t>normalization transformation </a:t>
            </a:r>
            <a:endParaRPr lang="en-US" dirty="0"/>
          </a:p>
          <a:p>
            <a:r>
              <a:rPr lang="en-US" dirty="0"/>
              <a:t>We turn a perspective projection into orthogonal projection</a:t>
            </a:r>
          </a:p>
          <a:p>
            <a:r>
              <a:rPr lang="en-US" dirty="0"/>
              <a:t>This allows us to use the built-in orthogonal projection in </a:t>
            </a:r>
            <a:r>
              <a:rPr lang="en-US" dirty="0" err="1"/>
              <a:t>WebGL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62511-2F9C-48E9-89C6-6F733291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8" y="3741893"/>
            <a:ext cx="10265595" cy="31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4002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Perspective Normalization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813" y="1524000"/>
            <a:ext cx="11609798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itchFamily="-84" charset="-128"/>
              </a:rPr>
              <a:t>Consider a simple perspective with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COP at the origin,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near clipping plane at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itchFamily="-84" charset="-128"/>
              </a:rPr>
              <a:t>z </a:t>
            </a:r>
            <a:r>
              <a:rPr lang="en-US" altLang="en-US" sz="2400" dirty="0">
                <a:ea typeface="ＭＳ Ｐゴシック" pitchFamily="-84" charset="-128"/>
              </a:rPr>
              <a:t>= -1, and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a 90 degree field of view determined by the planes 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</a:rPr>
              <a:t>x =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,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y =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 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</a:p>
        </p:txBody>
      </p:sp>
      <p:pic>
        <p:nvPicPr>
          <p:cNvPr id="19461" name="Picture 5" descr="C:\BOOK\OpenGL\Paul Final\Art\jpeg\AN05F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72" y="3711809"/>
            <a:ext cx="3253887" cy="288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5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6149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Perspective Matrices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440" y="1912459"/>
            <a:ext cx="9394462" cy="3670768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Simple projection matrix in homogeneous coordinates</a:t>
            </a: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Note that this matrix is independent of the far clipping plane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257800" y="25908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343400" y="3276600"/>
            <a:ext cx="719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131840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24001" y="464633"/>
            <a:ext cx="4865254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1581871" y="1544983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21424" y="4415635"/>
            <a:ext cx="4724400" cy="1908848"/>
            <a:chOff x="685800" y="2971800"/>
            <a:chExt cx="7543800" cy="3048000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990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276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562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1143000" y="4437063"/>
              <a:ext cx="1600200" cy="5921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29718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48006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66294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762000" y="3846513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9" name="Oval 15"/>
            <p:cNvSpPr>
              <a:spLocks noChangeArrowheads="1"/>
            </p:cNvSpPr>
            <p:nvPr/>
          </p:nvSpPr>
          <p:spPr bwMode="auto">
            <a:xfrm>
              <a:off x="22098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36576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1" name="Oval 17"/>
            <p:cNvSpPr>
              <a:spLocks noChangeArrowheads="1"/>
            </p:cNvSpPr>
            <p:nvPr/>
          </p:nvSpPr>
          <p:spPr bwMode="auto">
            <a:xfrm>
              <a:off x="51054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>
              <a:off x="65532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1066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4" name="Oval 20"/>
            <p:cNvSpPr>
              <a:spLocks noChangeArrowheads="1"/>
            </p:cNvSpPr>
            <p:nvPr/>
          </p:nvSpPr>
          <p:spPr bwMode="auto">
            <a:xfrm>
              <a:off x="2209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3352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4495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5638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6781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9" name="Oval 25"/>
            <p:cNvSpPr>
              <a:spLocks noChangeArrowheads="1"/>
            </p:cNvSpPr>
            <p:nvPr/>
          </p:nvSpPr>
          <p:spPr bwMode="auto">
            <a:xfrm>
              <a:off x="685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0" name="Oval 26"/>
            <p:cNvSpPr>
              <a:spLocks noChangeArrowheads="1"/>
            </p:cNvSpPr>
            <p:nvPr/>
          </p:nvSpPr>
          <p:spPr bwMode="auto">
            <a:xfrm>
              <a:off x="1600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2514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2" name="Oval 28"/>
            <p:cNvSpPr>
              <a:spLocks noChangeArrowheads="1"/>
            </p:cNvSpPr>
            <p:nvPr/>
          </p:nvSpPr>
          <p:spPr bwMode="auto">
            <a:xfrm>
              <a:off x="34290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3" name="Oval 29"/>
            <p:cNvSpPr>
              <a:spLocks noChangeArrowheads="1"/>
            </p:cNvSpPr>
            <p:nvPr/>
          </p:nvSpPr>
          <p:spPr bwMode="auto">
            <a:xfrm>
              <a:off x="43434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4" name="Oval 30"/>
            <p:cNvSpPr>
              <a:spLocks noChangeArrowheads="1"/>
            </p:cNvSpPr>
            <p:nvPr/>
          </p:nvSpPr>
          <p:spPr bwMode="auto">
            <a:xfrm>
              <a:off x="5257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5" name="Oval 31"/>
            <p:cNvSpPr>
              <a:spLocks noChangeArrowheads="1"/>
            </p:cNvSpPr>
            <p:nvPr/>
          </p:nvSpPr>
          <p:spPr bwMode="auto">
            <a:xfrm>
              <a:off x="6172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7086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07" y="464634"/>
            <a:ext cx="2647657" cy="31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5415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Generalization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8789"/>
              </p:ext>
            </p:extLst>
          </p:nvPr>
        </p:nvGraphicFramePr>
        <p:xfrm>
          <a:off x="1402548" y="1512870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Microsoft Equation 3.0" r:id="rId3" imgW="990360" imgH="914400" progId="">
                  <p:embed/>
                </p:oleObj>
              </mc:Choice>
              <mc:Fallback>
                <p:oleObj name="Microsoft Equation 3.0" r:id="rId3" imgW="990360" imgH="914400" progId="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548" y="1512870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6"/>
          <p:cNvSpPr>
            <a:spLocks noGrp="1" noChangeArrowheads="1"/>
          </p:cNvSpPr>
          <p:nvPr>
            <p:ph type="body" idx="1"/>
          </p:nvPr>
        </p:nvSpPr>
        <p:spPr>
          <a:xfrm>
            <a:off x="731542" y="2250878"/>
            <a:ext cx="609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ＭＳ Ｐゴシック" pitchFamily="-84" charset="-128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=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3966608" y="1536780"/>
            <a:ext cx="79294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2800" dirty="0">
                <a:latin typeface="+mn-lt"/>
              </a:rPr>
              <a:t>after perspective division, the point (</a:t>
            </a:r>
            <a:r>
              <a:rPr lang="en-US" altLang="en-US" sz="2800" i="1" dirty="0">
                <a:latin typeface="+mn-lt"/>
              </a:rPr>
              <a:t>x, y, z</a:t>
            </a:r>
            <a:r>
              <a:rPr lang="en-US" altLang="en-US" sz="2800" dirty="0">
                <a:latin typeface="+mn-lt"/>
              </a:rPr>
              <a:t>, 1) goes to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753590" y="2206974"/>
            <a:ext cx="258275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3600" i="1" dirty="0"/>
              <a:t>x’</a:t>
            </a:r>
            <a:r>
              <a:rPr lang="en-US" altLang="en-US" sz="3600" dirty="0"/>
              <a:t> = -</a:t>
            </a:r>
            <a:r>
              <a:rPr lang="en-US" altLang="en-US" sz="3600" i="1" dirty="0"/>
              <a:t>x/z</a:t>
            </a:r>
          </a:p>
          <a:p>
            <a:r>
              <a:rPr lang="en-US" altLang="en-US" sz="3600" i="1" dirty="0"/>
              <a:t>y’ = -y/z</a:t>
            </a:r>
          </a:p>
          <a:p>
            <a:r>
              <a:rPr lang="en-US" altLang="en-US" sz="3600" i="1" dirty="0"/>
              <a:t>z’</a:t>
            </a:r>
            <a:r>
              <a:rPr lang="en-US" altLang="en-US" sz="3600" dirty="0"/>
              <a:t> = -(</a:t>
            </a:r>
            <a:r>
              <a:rPr lang="en-US" altLang="en-US" sz="3600" dirty="0" err="1">
                <a:latin typeface="Symbol" panose="05050102010706020507" pitchFamily="18" charset="2"/>
              </a:rPr>
              <a:t>a</a:t>
            </a:r>
            <a:r>
              <a:rPr lang="en-US" altLang="en-US" sz="3600" dirty="0" err="1"/>
              <a:t>+</a:t>
            </a:r>
            <a:r>
              <a:rPr lang="en-US" altLang="en-US" sz="3600" dirty="0" err="1">
                <a:latin typeface="Symbol" panose="05050102010706020507" pitchFamily="18" charset="2"/>
              </a:rPr>
              <a:t>b</a:t>
            </a:r>
            <a:r>
              <a:rPr lang="en-US" altLang="en-US" sz="3600" dirty="0"/>
              <a:t>/</a:t>
            </a:r>
            <a:r>
              <a:rPr lang="en-US" altLang="en-US" sz="3600" i="1" dirty="0"/>
              <a:t>z</a:t>
            </a:r>
            <a:r>
              <a:rPr lang="en-US" alt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50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457200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Picking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4100">
                <a:ea typeface="ＭＳ Ｐゴシック" pitchFamily="-84" charset="-128"/>
              </a:rPr>
              <a:t> and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b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322388" y="1676401"/>
            <a:ext cx="1366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>
                <a:latin typeface="+mn-lt"/>
              </a:rPr>
              <a:t>If we pick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365250" y="4191001"/>
            <a:ext cx="5405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near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-1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far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sides are mapped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 1, </a:t>
            </a:r>
            <a:r>
              <a:rPr lang="en-US" altLang="en-US" i="1" dirty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=  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77762" y="5562601"/>
            <a:ext cx="664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dirty="0">
                <a:latin typeface="+mn-lt"/>
              </a:rPr>
              <a:t>The new view volume is the default clipping 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BB44-C697-40A0-BA8B-9BC9D86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14" y="486422"/>
            <a:ext cx="62103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/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/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5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8899301" cy="1066800"/>
          </a:xfrm>
        </p:spPr>
        <p:txBody>
          <a:bodyPr>
            <a:noAutofit/>
          </a:bodyPr>
          <a:lstStyle/>
          <a:p>
            <a:r>
              <a:rPr lang="en-US" altLang="en-US" sz="3200" dirty="0">
                <a:ea typeface="ＭＳ Ｐゴシック" pitchFamily="-84" charset="-128"/>
              </a:rPr>
              <a:t>Projection and Hidden-Surface Removal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3999"/>
            <a:ext cx="12374380" cy="5468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For two points p</a:t>
            </a:r>
            <a:r>
              <a:rPr lang="en-US" altLang="en-US" sz="2000" baseline="-25000" dirty="0"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 and p</a:t>
            </a:r>
            <a:r>
              <a:rPr lang="en-US" altLang="en-US" sz="2000" baseline="-25000" dirty="0"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, if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&gt;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 in the original clipping volume then for the transformed points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’ &gt;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’</a:t>
            </a: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We can use z’ for  hidden surface removal using depth comparison</a:t>
            </a:r>
            <a:br>
              <a:rPr lang="en-US" altLang="en-US" sz="2000" dirty="0">
                <a:ea typeface="ＭＳ Ｐゴシック" pitchFamily="-84" charset="-128"/>
              </a:rPr>
            </a:b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The formula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’ = -(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1800" dirty="0" err="1">
                <a:latin typeface="Times New Roman" panose="02020603050405020304" pitchFamily="18" charset="0"/>
                <a:ea typeface="ＭＳ Ｐゴシック" pitchFamily="-84" charset="-128"/>
              </a:rPr>
              <a:t>+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b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/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) </a:t>
            </a:r>
            <a:r>
              <a:rPr lang="en-US" altLang="en-US" sz="2000" dirty="0">
                <a:ea typeface="ＭＳ Ｐゴシック" pitchFamily="-84" charset="-128"/>
              </a:rPr>
              <a:t>implies that the distances are distorted by the normalization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>
              <a:ea typeface="ＭＳ Ｐゴシック" pitchFamily="-84" charset="-128"/>
            </a:endParaRPr>
          </a:p>
          <a:p>
            <a:r>
              <a:rPr lang="en-US" altLang="en-US" sz="2000" dirty="0">
                <a:ea typeface="ＭＳ Ｐゴシック" pitchFamily="-84" charset="-128"/>
              </a:rPr>
              <a:t>This can cause numerical problems especially if the near distance is small</a:t>
            </a:r>
          </a:p>
          <a:p>
            <a:pPr>
              <a:lnSpc>
                <a:spcPct val="90000"/>
              </a:lnSpc>
            </a:pPr>
            <a:endParaRPr lang="en-US" altLang="en-US" sz="2700" dirty="0">
              <a:ea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05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>
                <a:ea typeface="ＭＳ Ｐゴシック" pitchFamily="-84" charset="-128"/>
              </a:rPr>
              <a:t>/2)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 from </a:t>
            </a:r>
            <a:r>
              <a:rPr lang="en-US" altLang="en-US" dirty="0" err="1">
                <a:ea typeface="ＭＳ Ｐゴシック" pitchFamily="-84" charset="-128"/>
              </a:rPr>
              <a:t>glMatrix</a:t>
            </a:r>
            <a:endParaRPr lang="en-US" altLang="en-US" dirty="0">
              <a:ea typeface="ＭＳ Ｐゴシック" pitchFamily="-84" charset="-128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1F5D-805A-4EFB-B356-AF73B439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19797-DB63-4482-93FF-5785B796D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31" y="1728021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17E-42C3-487F-915C-BD7CA9BD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50" y="231563"/>
            <a:ext cx="10515600" cy="1325563"/>
          </a:xfrm>
        </p:spPr>
        <p:txBody>
          <a:bodyPr/>
          <a:lstStyle/>
          <a:p>
            <a:r>
              <a:rPr lang="en-US" dirty="0"/>
              <a:t>Chain of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9440-71D3-4B41-8F2B-08283E36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77164"/>
            <a:ext cx="11465960" cy="1065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Entire chain of transformation can be encoded as a single 4x4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E101-CE6B-428C-896E-2373E218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954"/>
            <a:ext cx="12192000" cy="46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8762-2DC8-46A1-BD9B-5911FA20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43" y="0"/>
            <a:ext cx="10515600" cy="1325563"/>
          </a:xfrm>
        </p:spPr>
        <p:txBody>
          <a:bodyPr/>
          <a:lstStyle/>
          <a:p>
            <a:r>
              <a:rPr lang="en-US" dirty="0"/>
              <a:t>Orthographic Transformation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89A62-60EA-40BD-9718-404905A7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035242"/>
            <a:ext cx="12192000" cy="5722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A1159-1A08-425E-8E39-6DEFE6D2681E}"/>
              </a:ext>
            </a:extLst>
          </p:cNvPr>
          <p:cNvSpPr txBox="1"/>
          <p:nvPr/>
        </p:nvSpPr>
        <p:spPr>
          <a:xfrm>
            <a:off x="9953625" y="2428875"/>
            <a:ext cx="18669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Note: The projection matrix shown below does not flip the z-axis and the viewport starts </a:t>
            </a:r>
            <a:r>
              <a:rPr lang="en-US" dirty="0" err="1">
                <a:latin typeface="Comic Sans MS" panose="030F0702030302020204" pitchFamily="66" charset="0"/>
              </a:rPr>
              <a:t>screenspace</a:t>
            </a:r>
            <a:r>
              <a:rPr lang="en-US" dirty="0">
                <a:latin typeface="Comic Sans MS" panose="030F0702030302020204" pitchFamily="66" charset="0"/>
              </a:rPr>
              <a:t> at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 (-1/2, -1/2) </a:t>
            </a:r>
          </a:p>
        </p:txBody>
      </p:sp>
    </p:spTree>
    <p:extLst>
      <p:ext uri="{BB962C8B-B14F-4D97-AF65-F5344CB8AC3E}">
        <p14:creationId xmlns:p14="http://schemas.microsoft.com/office/powerpoint/2010/main" val="348920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913A-CA2C-4B86-B47C-B568D22D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67" y="-81799"/>
            <a:ext cx="10515600" cy="1325563"/>
          </a:xfrm>
        </p:spPr>
        <p:txBody>
          <a:bodyPr/>
          <a:lstStyle/>
          <a:p>
            <a:r>
              <a:rPr lang="en-US" dirty="0"/>
              <a:t>Perspective Transformation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C010-7F07-449E-ADFE-203035D2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" y="1027908"/>
            <a:ext cx="12192000" cy="5709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73DBE-88FB-45F3-91A2-41F44312D246}"/>
              </a:ext>
            </a:extLst>
          </p:cNvPr>
          <p:cNvSpPr txBox="1"/>
          <p:nvPr/>
        </p:nvSpPr>
        <p:spPr>
          <a:xfrm>
            <a:off x="10106025" y="2353471"/>
            <a:ext cx="18669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Note: The projection matrix shown below does not flip the z-axis and the viewport starts </a:t>
            </a:r>
            <a:r>
              <a:rPr lang="en-US" dirty="0" err="1">
                <a:latin typeface="Comic Sans MS" panose="030F0702030302020204" pitchFamily="66" charset="0"/>
              </a:rPr>
              <a:t>screenspace</a:t>
            </a:r>
            <a:r>
              <a:rPr lang="en-US" dirty="0">
                <a:latin typeface="Comic Sans MS" panose="030F0702030302020204" pitchFamily="66" charset="0"/>
              </a:rPr>
              <a:t> at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 (-1/2, -1/2) </a:t>
            </a:r>
          </a:p>
        </p:txBody>
      </p:sp>
    </p:spTree>
    <p:extLst>
      <p:ext uri="{BB962C8B-B14F-4D97-AF65-F5344CB8AC3E}">
        <p14:creationId xmlns:p14="http://schemas.microsoft.com/office/powerpoint/2010/main" val="87620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620555" cy="990600"/>
          </a:xfrm>
        </p:spPr>
        <p:txBody>
          <a:bodyPr/>
          <a:lstStyle/>
          <a:p>
            <a:r>
              <a:rPr lang="en-US" dirty="0"/>
              <a:t>Ames Distorting Room</a:t>
            </a:r>
          </a:p>
        </p:txBody>
      </p:sp>
      <p:pic>
        <p:nvPicPr>
          <p:cNvPr id="13314" name="Picture 2" descr="http://psylux.psych.tu-dresden.de/i1/kaw/diverses%20Material/www.illusionworks.com/assets/images/A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31" y="1455731"/>
            <a:ext cx="6451075" cy="48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6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6" y="1835206"/>
            <a:ext cx="4326015" cy="442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1" y="422106"/>
            <a:ext cx="8913813" cy="914400"/>
          </a:xfrm>
        </p:spPr>
        <p:txBody>
          <a:bodyPr/>
          <a:lstStyle/>
          <a:p>
            <a:r>
              <a:rPr lang="en-US" dirty="0" err="1"/>
              <a:t>Hering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277603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33528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33528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 flipV="1">
            <a:off x="42672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H="1" flipV="1">
            <a:off x="79248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42672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70104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79248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 flipV="1">
            <a:off x="70104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692" y="2413591"/>
            <a:ext cx="11599524" cy="38527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Objects further from viewer are projected smaller than the same sized objects closer to the viewer (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diminution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sz="1600" dirty="0">
                <a:latin typeface="Arial" charset="0"/>
                <a:ea typeface="ＭＳ Ｐゴシック" charset="0"/>
              </a:rPr>
              <a:t>Looks realistic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endParaRPr lang="en-US" sz="12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Equal distances along a line are not projected into equal distances (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nonuniform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foreshortening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Angles preserved only in planes parallel to the projection plane</a:t>
            </a:r>
            <a:b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7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1690690"/>
            <a:ext cx="3985472" cy="3985472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86" y="1690690"/>
            <a:ext cx="3975004" cy="3975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3F390-D559-4760-BCFD-95E3CEE2C3A3}"/>
              </a:ext>
            </a:extLst>
          </p:cNvPr>
          <p:cNvSpPr txBox="1"/>
          <p:nvPr/>
        </p:nvSpPr>
        <p:spPr>
          <a:xfrm>
            <a:off x="5641186" y="5830221"/>
            <a:ext cx="687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  <a:p>
            <a:r>
              <a:rPr lang="en-US" dirty="0"/>
              <a:t>Should the spheres look like this? </a:t>
            </a:r>
            <a:br>
              <a:rPr lang="en-US" dirty="0"/>
            </a:br>
            <a:r>
              <a:rPr lang="en-US" dirty="0"/>
              <a:t>Why don’t our eyes see like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E5DD-51CF-4004-8348-88F736EBAEA4}"/>
              </a:ext>
            </a:extLst>
          </p:cNvPr>
          <p:cNvSpPr txBox="1"/>
          <p:nvPr/>
        </p:nvSpPr>
        <p:spPr>
          <a:xfrm>
            <a:off x="614597" y="5794124"/>
            <a:ext cx="68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Orthographic</a:t>
            </a:r>
          </a:p>
        </p:txBody>
      </p:sp>
    </p:spTree>
    <p:extLst>
      <p:ext uri="{BB962C8B-B14F-4D97-AF65-F5344CB8AC3E}">
        <p14:creationId xmlns:p14="http://schemas.microsoft.com/office/powerpoint/2010/main" val="4442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696996" y="348139"/>
            <a:ext cx="4385115" cy="1365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Perspective Projection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614363" y="1954777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  <a:p>
            <a:r>
              <a:rPr lang="en-US" dirty="0"/>
              <a:t>How large, how small?</a:t>
            </a:r>
          </a:p>
        </p:txBody>
      </p:sp>
      <p:pic>
        <p:nvPicPr>
          <p:cNvPr id="12292" name="Picture 2" descr="http://graphics.stanford.edu/courses/cs48n-07/images/durer-artists-glass-s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700" y="122238"/>
            <a:ext cx="40259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27"/>
          <p:cNvSpPr>
            <a:spLocks noChangeArrowheads="1"/>
          </p:cNvSpPr>
          <p:nvPr/>
        </p:nvSpPr>
        <p:spPr bwMode="auto">
          <a:xfrm>
            <a:off x="6553201" y="1600201"/>
            <a:ext cx="320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Albrecht Durer woodcut c. 1525,</a:t>
            </a:r>
            <a:br>
              <a:rPr lang="en-US" sz="1200">
                <a:latin typeface="Times New Roman" pitchFamily="18" charset="0"/>
              </a:rPr>
            </a:br>
            <a:r>
              <a:rPr lang="en-US" sz="1200">
                <a:latin typeface="Times New Roman" pitchFamily="18" charset="0"/>
              </a:rPr>
              <a:t>swiped from Marc Levoy’s CS48N notes c. 2007</a:t>
            </a:r>
          </a:p>
        </p:txBody>
      </p:sp>
      <p:pic>
        <p:nvPicPr>
          <p:cNvPr id="12294" name="Picture 4" descr="http://users.lmi.net/ione/ren.jpg"/>
          <p:cNvPicPr>
            <a:picLocks noChangeAspect="1" noChangeArrowheads="1"/>
          </p:cNvPicPr>
          <p:nvPr/>
        </p:nvPicPr>
        <p:blipFill>
          <a:blip r:embed="rId4" cstate="print"/>
          <a:srcRect l="11748" t="10014" r="1785" b="6458"/>
          <a:stretch>
            <a:fillRect/>
          </a:stretch>
        </p:blipFill>
        <p:spPr bwMode="auto">
          <a:xfrm>
            <a:off x="7543800" y="4533900"/>
            <a:ext cx="29718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3164" y="2133600"/>
            <a:ext cx="29924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Rectangle 30"/>
          <p:cNvSpPr>
            <a:spLocks noChangeArrowheads="1"/>
          </p:cNvSpPr>
          <p:nvPr/>
        </p:nvSpPr>
        <p:spPr bwMode="auto">
          <a:xfrm>
            <a:off x="6858000" y="4264026"/>
            <a:ext cx="38100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More Durer, swiped from Fredo Durand’s Art of Depiction</a:t>
            </a:r>
          </a:p>
        </p:txBody>
      </p:sp>
      <p:sp>
        <p:nvSpPr>
          <p:cNvPr id="12297" name="Isosceles Triangle 32"/>
          <p:cNvSpPr>
            <a:spLocks noChangeArrowheads="1"/>
          </p:cNvSpPr>
          <p:nvPr/>
        </p:nvSpPr>
        <p:spPr bwMode="auto">
          <a:xfrm>
            <a:off x="3200400" y="4648200"/>
            <a:ext cx="1752600" cy="182880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2298" name="Straight Connector 34"/>
          <p:cNvCxnSpPr>
            <a:cxnSpLocks noChangeShapeType="1"/>
          </p:cNvCxnSpPr>
          <p:nvPr/>
        </p:nvCxnSpPr>
        <p:spPr bwMode="auto">
          <a:xfrm>
            <a:off x="3379788" y="60960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9" name="Straight Connector 35"/>
          <p:cNvCxnSpPr>
            <a:cxnSpLocks noChangeShapeType="1"/>
          </p:cNvCxnSpPr>
          <p:nvPr/>
        </p:nvCxnSpPr>
        <p:spPr bwMode="auto">
          <a:xfrm>
            <a:off x="3581400" y="5715000"/>
            <a:ext cx="990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0" name="Straight Connector 37"/>
          <p:cNvCxnSpPr>
            <a:cxnSpLocks noChangeShapeType="1"/>
          </p:cNvCxnSpPr>
          <p:nvPr/>
        </p:nvCxnSpPr>
        <p:spPr bwMode="auto">
          <a:xfrm>
            <a:off x="3736976" y="5408614"/>
            <a:ext cx="6826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1" name="Straight Connector 39"/>
          <p:cNvCxnSpPr>
            <a:cxnSpLocks noChangeShapeType="1"/>
          </p:cNvCxnSpPr>
          <p:nvPr/>
        </p:nvCxnSpPr>
        <p:spPr bwMode="auto">
          <a:xfrm>
            <a:off x="3810000" y="5181600"/>
            <a:ext cx="533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2" name="Straight Connector 41"/>
          <p:cNvCxnSpPr>
            <a:cxnSpLocks noChangeShapeType="1"/>
          </p:cNvCxnSpPr>
          <p:nvPr/>
        </p:nvCxnSpPr>
        <p:spPr bwMode="auto">
          <a:xfrm>
            <a:off x="3919539" y="5010151"/>
            <a:ext cx="338137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3" name="Straight Connector 46"/>
          <p:cNvCxnSpPr>
            <a:cxnSpLocks noChangeShapeType="1"/>
          </p:cNvCxnSpPr>
          <p:nvPr/>
        </p:nvCxnSpPr>
        <p:spPr bwMode="auto">
          <a:xfrm>
            <a:off x="3975101" y="4892675"/>
            <a:ext cx="2190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2304" name="Right Brace 49"/>
          <p:cNvSpPr>
            <a:spLocks/>
          </p:cNvSpPr>
          <p:nvPr/>
        </p:nvSpPr>
        <p:spPr bwMode="auto">
          <a:xfrm>
            <a:off x="4876800" y="5715000"/>
            <a:ext cx="152400" cy="38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305" name="TextBox 50"/>
          <p:cNvSpPr txBox="1">
            <a:spLocks noChangeArrowheads="1"/>
          </p:cNvSpPr>
          <p:nvPr/>
        </p:nvSpPr>
        <p:spPr bwMode="auto">
          <a:xfrm>
            <a:off x="4970464" y="57261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36471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10390</TotalTime>
  <Words>664</Words>
  <Application>Microsoft Office PowerPoint</Application>
  <PresentationFormat>Widescreen</PresentationFormat>
  <Paragraphs>186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ＭＳ Ｐゴシック</vt:lpstr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Symbol</vt:lpstr>
      <vt:lpstr>Times New Roman</vt:lpstr>
      <vt:lpstr>Wingdings</vt:lpstr>
      <vt:lpstr>SampleSlides</vt:lpstr>
      <vt:lpstr>Equation</vt:lpstr>
      <vt:lpstr>Microsoft Equation 3.0</vt:lpstr>
      <vt:lpstr>Microsoft Equation</vt:lpstr>
      <vt:lpstr>PowerPoint Presentation</vt:lpstr>
      <vt:lpstr>Perspective</vt:lpstr>
      <vt:lpstr>Ames Distorting Room</vt:lpstr>
      <vt:lpstr>Hering Illusion</vt:lpstr>
      <vt:lpstr>PowerPoint Presentation</vt:lpstr>
      <vt:lpstr>PowerPoint Presentation</vt:lpstr>
      <vt:lpstr>Perspective Projection</vt:lpstr>
      <vt:lpstr>Perspective Distortion</vt:lpstr>
      <vt:lpstr>Simple Perspective Projection</vt:lpstr>
      <vt:lpstr>Simple Perspective</vt:lpstr>
      <vt:lpstr>Simple Perspective</vt:lpstr>
      <vt:lpstr>Simple Perspective</vt:lpstr>
      <vt:lpstr>Projections Using Homogeneous Coordinates</vt:lpstr>
      <vt:lpstr>Simple Perspective</vt:lpstr>
      <vt:lpstr>Distance</vt:lpstr>
      <vt:lpstr>Perspective Distortion and Distance</vt:lpstr>
      <vt:lpstr>Perspective Projection in WebGL</vt:lpstr>
      <vt:lpstr>Perspective Normalization</vt:lpstr>
      <vt:lpstr>Perspective Matrices</vt:lpstr>
      <vt:lpstr>Generalization</vt:lpstr>
      <vt:lpstr>Picking a and b</vt:lpstr>
      <vt:lpstr>Projection and Hidden-Surface Removal</vt:lpstr>
      <vt:lpstr>WebGL Perspective</vt:lpstr>
      <vt:lpstr>Perspective Matrices from glMatrix</vt:lpstr>
      <vt:lpstr>Projection Matrices</vt:lpstr>
      <vt:lpstr>Chain of Transformations</vt:lpstr>
      <vt:lpstr>Orthographic Transformation Chain</vt:lpstr>
      <vt:lpstr>Perspective Transformation Chain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89</cp:revision>
  <dcterms:created xsi:type="dcterms:W3CDTF">2017-05-11T14:02:37Z</dcterms:created>
  <dcterms:modified xsi:type="dcterms:W3CDTF">2019-02-11T22:28:12Z</dcterms:modified>
</cp:coreProperties>
</file>